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EB Garamond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font" Target="fonts/EBGaramond-boldItalic.fntdata"/><Relationship Id="rId9" Type="http://schemas.openxmlformats.org/officeDocument/2006/relationships/font" Target="fonts/EBGaramond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EBGaramond-regular.fntdata"/><Relationship Id="rId8" Type="http://schemas.openxmlformats.org/officeDocument/2006/relationships/font" Target="fonts/EBGaramond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1417450" y="123950"/>
            <a:ext cx="1915200" cy="53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500">
                <a:solidFill>
                  <a:schemeClr val="dk2"/>
                </a:solidFill>
                <a:latin typeface="EB Garamond"/>
                <a:ea typeface="EB Garamond"/>
                <a:cs typeface="EB Garamond"/>
                <a:sym typeface="EB Garamond"/>
              </a:rPr>
              <a:t>Forfait “Structure”</a:t>
            </a:r>
            <a:endParaRPr b="1" sz="15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500">
                <a:solidFill>
                  <a:schemeClr val="dk2"/>
                </a:solidFill>
                <a:latin typeface="EB Garamond"/>
                <a:ea typeface="EB Garamond"/>
                <a:cs typeface="EB Garamond"/>
                <a:sym typeface="EB Garamond"/>
              </a:rPr>
              <a:t> </a:t>
            </a:r>
            <a:endParaRPr b="1" sz="15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chemeClr val="dk2"/>
                </a:solidFill>
                <a:latin typeface="EB Garamond"/>
                <a:ea typeface="EB Garamond"/>
                <a:cs typeface="EB Garamond"/>
                <a:sym typeface="EB Garamond"/>
              </a:rPr>
              <a:t>Organisez vos extérieurs de façon fonctionnelle</a:t>
            </a:r>
            <a:endParaRPr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3567475" y="123950"/>
            <a:ext cx="1915200" cy="53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500">
                <a:solidFill>
                  <a:schemeClr val="dk2"/>
                </a:solidFill>
                <a:latin typeface="EB Garamond"/>
                <a:ea typeface="EB Garamond"/>
                <a:cs typeface="EB Garamond"/>
                <a:sym typeface="EB Garamond"/>
              </a:rPr>
              <a:t>Forfait “Végétal” </a:t>
            </a:r>
            <a:endParaRPr b="1" sz="15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chemeClr val="dk2"/>
                </a:solidFill>
                <a:latin typeface="EB Garamond"/>
                <a:ea typeface="EB Garamond"/>
                <a:cs typeface="EB Garamond"/>
                <a:sym typeface="EB Garamond"/>
              </a:rPr>
              <a:t>Végétalisez vos extérieurs avec des associations originales</a:t>
            </a:r>
            <a:endParaRPr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5717500" y="123950"/>
            <a:ext cx="3138900" cy="53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500">
                <a:solidFill>
                  <a:schemeClr val="dk2"/>
                </a:solidFill>
                <a:latin typeface="EB Garamond"/>
                <a:ea typeface="EB Garamond"/>
                <a:cs typeface="EB Garamond"/>
                <a:sym typeface="EB Garamond"/>
              </a:rPr>
              <a:t>Forfait “Structure et Végétal”</a:t>
            </a:r>
            <a:endParaRPr b="1" sz="15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chemeClr val="dk2"/>
                </a:solidFill>
                <a:latin typeface="EB Garamond"/>
                <a:ea typeface="EB Garamond"/>
                <a:cs typeface="EB Garamond"/>
                <a:sym typeface="EB Garamond"/>
              </a:rPr>
              <a:t>Organisez et végétalisez de façon fonctionnelle et originale</a:t>
            </a:r>
            <a:endParaRPr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44875" y="2034150"/>
            <a:ext cx="1372500" cy="53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200">
                <a:solidFill>
                  <a:schemeClr val="dk2"/>
                </a:solidFill>
                <a:latin typeface="EB Garamond"/>
                <a:ea typeface="EB Garamond"/>
                <a:cs typeface="EB Garamond"/>
                <a:sym typeface="EB Garamond"/>
              </a:rPr>
              <a:t>&lt;300 m² </a:t>
            </a:r>
            <a:endParaRPr b="1"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200">
                <a:solidFill>
                  <a:schemeClr val="dk2"/>
                </a:solidFill>
                <a:latin typeface="EB Garamond"/>
                <a:ea typeface="EB Garamond"/>
                <a:cs typeface="EB Garamond"/>
                <a:sym typeface="EB Garamond"/>
              </a:rPr>
              <a:t>300 - 500 m²</a:t>
            </a:r>
            <a:endParaRPr b="1"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200">
                <a:solidFill>
                  <a:schemeClr val="dk2"/>
                </a:solidFill>
                <a:latin typeface="EB Garamond"/>
                <a:ea typeface="EB Garamond"/>
                <a:cs typeface="EB Garamond"/>
                <a:sym typeface="EB Garamond"/>
              </a:rPr>
              <a:t>500-800 m²</a:t>
            </a:r>
            <a:endParaRPr b="1"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200">
                <a:solidFill>
                  <a:schemeClr val="dk2"/>
                </a:solidFill>
                <a:latin typeface="EB Garamond"/>
                <a:ea typeface="EB Garamond"/>
                <a:cs typeface="EB Garamond"/>
                <a:sym typeface="EB Garamond"/>
              </a:rPr>
              <a:t>800 - 1200 m²</a:t>
            </a:r>
            <a:endParaRPr b="1"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200">
                <a:solidFill>
                  <a:schemeClr val="dk2"/>
                </a:solidFill>
                <a:latin typeface="EB Garamond"/>
                <a:ea typeface="EB Garamond"/>
                <a:cs typeface="EB Garamond"/>
                <a:sym typeface="EB Garamond"/>
              </a:rPr>
              <a:t>&gt; 1200 m²</a:t>
            </a:r>
            <a:endParaRPr b="1"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200">
                <a:solidFill>
                  <a:schemeClr val="dk2"/>
                </a:solidFill>
                <a:latin typeface="EB Garamond"/>
                <a:ea typeface="EB Garamond"/>
                <a:cs typeface="EB Garamond"/>
                <a:sym typeface="EB Garamond"/>
              </a:rPr>
              <a:t>        </a:t>
            </a:r>
            <a:endParaRPr b="1"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</p:txBody>
      </p:sp>
      <p:cxnSp>
        <p:nvCxnSpPr>
          <p:cNvPr id="58" name="Google Shape;58;p13"/>
          <p:cNvCxnSpPr/>
          <p:nvPr/>
        </p:nvCxnSpPr>
        <p:spPr>
          <a:xfrm flipH="1" rot="10800000">
            <a:off x="1505000" y="1659000"/>
            <a:ext cx="7194300" cy="11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9" name="Google Shape;59;p13"/>
          <p:cNvSpPr txBox="1"/>
          <p:nvPr/>
        </p:nvSpPr>
        <p:spPr>
          <a:xfrm>
            <a:off x="1417450" y="2034150"/>
            <a:ext cx="1915200" cy="53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chemeClr val="dk2"/>
                </a:solidFill>
                <a:latin typeface="EB Garamond"/>
                <a:ea typeface="EB Garamond"/>
                <a:cs typeface="EB Garamond"/>
                <a:sym typeface="EB Garamond"/>
              </a:rPr>
              <a:t>420€ HT</a:t>
            </a:r>
            <a:endParaRPr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chemeClr val="dk2"/>
                </a:solidFill>
                <a:latin typeface="EB Garamond"/>
                <a:ea typeface="EB Garamond"/>
                <a:cs typeface="EB Garamond"/>
                <a:sym typeface="EB Garamond"/>
              </a:rPr>
              <a:t>480€ HT</a:t>
            </a:r>
            <a:endParaRPr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chemeClr val="dk2"/>
                </a:solidFill>
                <a:latin typeface="EB Garamond"/>
                <a:ea typeface="EB Garamond"/>
                <a:cs typeface="EB Garamond"/>
                <a:sym typeface="EB Garamond"/>
              </a:rPr>
              <a:t>600€ HT</a:t>
            </a:r>
            <a:endParaRPr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chemeClr val="dk2"/>
                </a:solidFill>
                <a:latin typeface="EB Garamond"/>
                <a:ea typeface="EB Garamond"/>
                <a:cs typeface="EB Garamond"/>
                <a:sym typeface="EB Garamond"/>
              </a:rPr>
              <a:t>660€ HT</a:t>
            </a:r>
            <a:endParaRPr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chemeClr val="dk2"/>
                </a:solidFill>
                <a:latin typeface="EB Garamond"/>
                <a:ea typeface="EB Garamond"/>
                <a:cs typeface="EB Garamond"/>
                <a:sym typeface="EB Garamond"/>
              </a:rPr>
              <a:t>Sur devis</a:t>
            </a:r>
            <a:r>
              <a:rPr lang="fr" sz="1200">
                <a:solidFill>
                  <a:schemeClr val="dk2"/>
                </a:solidFill>
                <a:latin typeface="EB Garamond"/>
                <a:ea typeface="EB Garamond"/>
                <a:cs typeface="EB Garamond"/>
                <a:sym typeface="EB Garamond"/>
              </a:rPr>
              <a:t>       </a:t>
            </a:r>
            <a:endParaRPr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3614400" y="2034150"/>
            <a:ext cx="1915200" cy="53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chemeClr val="dk2"/>
                </a:solidFill>
                <a:latin typeface="EB Garamond"/>
                <a:ea typeface="EB Garamond"/>
                <a:cs typeface="EB Garamond"/>
                <a:sym typeface="EB Garamond"/>
              </a:rPr>
              <a:t>420€ HT</a:t>
            </a:r>
            <a:endParaRPr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chemeClr val="dk2"/>
                </a:solidFill>
                <a:latin typeface="EB Garamond"/>
                <a:ea typeface="EB Garamond"/>
                <a:cs typeface="EB Garamond"/>
                <a:sym typeface="EB Garamond"/>
              </a:rPr>
              <a:t>480€ HT</a:t>
            </a:r>
            <a:endParaRPr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chemeClr val="dk2"/>
                </a:solidFill>
                <a:latin typeface="EB Garamond"/>
                <a:ea typeface="EB Garamond"/>
                <a:cs typeface="EB Garamond"/>
                <a:sym typeface="EB Garamond"/>
              </a:rPr>
              <a:t>600€ HT</a:t>
            </a:r>
            <a:endParaRPr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chemeClr val="dk2"/>
                </a:solidFill>
                <a:latin typeface="EB Garamond"/>
                <a:ea typeface="EB Garamond"/>
                <a:cs typeface="EB Garamond"/>
                <a:sym typeface="EB Garamond"/>
              </a:rPr>
              <a:t>660€ HT</a:t>
            </a:r>
            <a:endParaRPr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chemeClr val="dk2"/>
                </a:solidFill>
                <a:latin typeface="EB Garamond"/>
                <a:ea typeface="EB Garamond"/>
                <a:cs typeface="EB Garamond"/>
                <a:sym typeface="EB Garamond"/>
              </a:rPr>
              <a:t>Sur devis       </a:t>
            </a:r>
            <a:endParaRPr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5717500" y="2034150"/>
            <a:ext cx="1915200" cy="53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chemeClr val="dk2"/>
                </a:solidFill>
                <a:latin typeface="EB Garamond"/>
                <a:ea typeface="EB Garamond"/>
                <a:cs typeface="EB Garamond"/>
                <a:sym typeface="EB Garamond"/>
              </a:rPr>
              <a:t>7</a:t>
            </a:r>
            <a:r>
              <a:rPr lang="fr" sz="1200">
                <a:solidFill>
                  <a:schemeClr val="dk2"/>
                </a:solidFill>
                <a:latin typeface="EB Garamond"/>
                <a:ea typeface="EB Garamond"/>
                <a:cs typeface="EB Garamond"/>
                <a:sym typeface="EB Garamond"/>
              </a:rPr>
              <a:t>20€ HT</a:t>
            </a:r>
            <a:endParaRPr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chemeClr val="dk2"/>
                </a:solidFill>
                <a:latin typeface="EB Garamond"/>
                <a:ea typeface="EB Garamond"/>
                <a:cs typeface="EB Garamond"/>
                <a:sym typeface="EB Garamond"/>
              </a:rPr>
              <a:t>840€ HT</a:t>
            </a:r>
            <a:endParaRPr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chemeClr val="dk2"/>
                </a:solidFill>
                <a:latin typeface="EB Garamond"/>
                <a:ea typeface="EB Garamond"/>
                <a:cs typeface="EB Garamond"/>
                <a:sym typeface="EB Garamond"/>
              </a:rPr>
              <a:t>1080€ HT</a:t>
            </a:r>
            <a:endParaRPr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chemeClr val="dk2"/>
                </a:solidFill>
                <a:latin typeface="EB Garamond"/>
                <a:ea typeface="EB Garamond"/>
                <a:cs typeface="EB Garamond"/>
                <a:sym typeface="EB Garamond"/>
              </a:rPr>
              <a:t>1200€ HT</a:t>
            </a:r>
            <a:endParaRPr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chemeClr val="dk2"/>
                </a:solidFill>
                <a:latin typeface="EB Garamond"/>
                <a:ea typeface="EB Garamond"/>
                <a:cs typeface="EB Garamond"/>
                <a:sym typeface="EB Garamond"/>
              </a:rPr>
              <a:t>Sur devis       </a:t>
            </a:r>
            <a:endParaRPr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6079000" y="1132800"/>
            <a:ext cx="1192200" cy="53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fr" sz="1200">
                <a:solidFill>
                  <a:schemeClr val="dk2"/>
                </a:solidFill>
                <a:latin typeface="EB Garamond"/>
                <a:ea typeface="EB Garamond"/>
                <a:cs typeface="EB Garamond"/>
                <a:sym typeface="EB Garamond"/>
              </a:rPr>
              <a:t>Version </a:t>
            </a:r>
            <a:endParaRPr i="1"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fr" sz="1200">
                <a:solidFill>
                  <a:schemeClr val="dk2"/>
                </a:solidFill>
                <a:latin typeface="EB Garamond"/>
                <a:ea typeface="EB Garamond"/>
                <a:cs typeface="EB Garamond"/>
                <a:sym typeface="EB Garamond"/>
              </a:rPr>
              <a:t>manuelle</a:t>
            </a:r>
            <a:endParaRPr i="1"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7507125" y="1132800"/>
            <a:ext cx="1192200" cy="53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fr" sz="1200">
                <a:solidFill>
                  <a:schemeClr val="dk2"/>
                </a:solidFill>
                <a:latin typeface="EB Garamond"/>
                <a:ea typeface="EB Garamond"/>
                <a:cs typeface="EB Garamond"/>
                <a:sym typeface="EB Garamond"/>
              </a:rPr>
              <a:t>Option infographie</a:t>
            </a:r>
            <a:endParaRPr i="1"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7145625" y="2034150"/>
            <a:ext cx="1915200" cy="53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chemeClr val="dk2"/>
                </a:solidFill>
                <a:latin typeface="EB Garamond"/>
                <a:ea typeface="EB Garamond"/>
                <a:cs typeface="EB Garamond"/>
                <a:sym typeface="EB Garamond"/>
              </a:rPr>
              <a:t>180</a:t>
            </a:r>
            <a:r>
              <a:rPr lang="fr" sz="1200">
                <a:solidFill>
                  <a:schemeClr val="dk2"/>
                </a:solidFill>
                <a:latin typeface="EB Garamond"/>
                <a:ea typeface="EB Garamond"/>
                <a:cs typeface="EB Garamond"/>
                <a:sym typeface="EB Garamond"/>
              </a:rPr>
              <a:t>0€ HT</a:t>
            </a:r>
            <a:endParaRPr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chemeClr val="dk2"/>
                </a:solidFill>
                <a:latin typeface="EB Garamond"/>
                <a:ea typeface="EB Garamond"/>
                <a:cs typeface="EB Garamond"/>
                <a:sym typeface="EB Garamond"/>
              </a:rPr>
              <a:t>2500€ HT</a:t>
            </a:r>
            <a:endParaRPr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chemeClr val="dk2"/>
                </a:solidFill>
                <a:latin typeface="EB Garamond"/>
                <a:ea typeface="EB Garamond"/>
                <a:cs typeface="EB Garamond"/>
                <a:sym typeface="EB Garamond"/>
              </a:rPr>
              <a:t>3000€ HT</a:t>
            </a:r>
            <a:endParaRPr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chemeClr val="dk2"/>
                </a:solidFill>
                <a:latin typeface="EB Garamond"/>
                <a:ea typeface="EB Garamond"/>
                <a:cs typeface="EB Garamond"/>
                <a:sym typeface="EB Garamond"/>
              </a:rPr>
              <a:t>3500€ HT</a:t>
            </a:r>
            <a:endParaRPr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1200">
                <a:solidFill>
                  <a:schemeClr val="dk2"/>
                </a:solidFill>
                <a:latin typeface="EB Garamond"/>
                <a:ea typeface="EB Garamond"/>
                <a:cs typeface="EB Garamond"/>
                <a:sym typeface="EB Garamond"/>
              </a:rPr>
              <a:t>Sur devis       </a:t>
            </a:r>
            <a:endParaRPr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</p:txBody>
      </p:sp>
      <p:cxnSp>
        <p:nvCxnSpPr>
          <p:cNvPr id="65" name="Google Shape;65;p13"/>
          <p:cNvCxnSpPr/>
          <p:nvPr/>
        </p:nvCxnSpPr>
        <p:spPr>
          <a:xfrm rot="10800000">
            <a:off x="3423650" y="206900"/>
            <a:ext cx="8100" cy="4126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6" name="Google Shape;66;p13"/>
          <p:cNvCxnSpPr/>
          <p:nvPr/>
        </p:nvCxnSpPr>
        <p:spPr>
          <a:xfrm rot="10800000">
            <a:off x="5717425" y="237075"/>
            <a:ext cx="13200" cy="4104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7" name="Google Shape;67;p13"/>
          <p:cNvSpPr txBox="1"/>
          <p:nvPr/>
        </p:nvSpPr>
        <p:spPr>
          <a:xfrm>
            <a:off x="182000" y="4341375"/>
            <a:ext cx="8517300" cy="75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200">
                <a:solidFill>
                  <a:schemeClr val="dk2"/>
                </a:solidFill>
                <a:latin typeface="EB Garamond"/>
                <a:ea typeface="EB Garamond"/>
                <a:cs typeface="EB Garamond"/>
                <a:sym typeface="EB Garamond"/>
              </a:rPr>
              <a:t>Prestation de conseil à la réalisation </a:t>
            </a:r>
            <a:r>
              <a:rPr lang="fr" sz="1200">
                <a:solidFill>
                  <a:schemeClr val="dk2"/>
                </a:solidFill>
                <a:latin typeface="EB Garamond"/>
                <a:ea typeface="EB Garamond"/>
                <a:cs typeface="EB Garamond"/>
                <a:sym typeface="EB Garamond"/>
              </a:rPr>
              <a:t>(mise en concurrence, organisation du chantier, contrôles de chantier, etc) : 80€ HT / heure</a:t>
            </a:r>
            <a:endParaRPr i="1"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  <a:p>
            <a:pPr indent="0" lvl="0" marL="0" rtl="0" algn="r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fr" sz="1200">
                <a:solidFill>
                  <a:schemeClr val="dk2"/>
                </a:solidFill>
                <a:latin typeface="EB Garamond"/>
                <a:ea typeface="EB Garamond"/>
                <a:cs typeface="EB Garamond"/>
                <a:sym typeface="EB Garamond"/>
              </a:rPr>
              <a:t>(*) Prix exprimés hors frais de déplacement, possibilité de prestation 100% à distance (selon les cas)</a:t>
            </a:r>
            <a:endParaRPr i="1" sz="1200">
              <a:solidFill>
                <a:schemeClr val="dk2"/>
              </a:solidFill>
              <a:latin typeface="EB Garamond"/>
              <a:ea typeface="EB Garamond"/>
              <a:cs typeface="EB Garamond"/>
              <a:sym typeface="EB Garamond"/>
            </a:endParaRPr>
          </a:p>
        </p:txBody>
      </p:sp>
      <p:pic>
        <p:nvPicPr>
          <p:cNvPr id="68" name="Google Shape;68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875" y="123950"/>
            <a:ext cx="1093100" cy="89845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